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83" r:id="rId4"/>
    <p:sldId id="301" r:id="rId5"/>
    <p:sldId id="299" r:id="rId6"/>
    <p:sldId id="478" r:id="rId7"/>
    <p:sldId id="260" r:id="rId8"/>
    <p:sldId id="288" r:id="rId9"/>
    <p:sldId id="261" r:id="rId10"/>
    <p:sldId id="262" r:id="rId11"/>
    <p:sldId id="263" r:id="rId12"/>
    <p:sldId id="480" r:id="rId13"/>
    <p:sldId id="462" r:id="rId14"/>
    <p:sldId id="287" r:id="rId15"/>
    <p:sldId id="290" r:id="rId16"/>
    <p:sldId id="268" r:id="rId17"/>
    <p:sldId id="271" r:id="rId18"/>
    <p:sldId id="272" r:id="rId19"/>
    <p:sldId id="278" r:id="rId20"/>
    <p:sldId id="471" r:id="rId21"/>
    <p:sldId id="472" r:id="rId22"/>
    <p:sldId id="473" r:id="rId23"/>
    <p:sldId id="479" r:id="rId24"/>
    <p:sldId id="481" r:id="rId25"/>
    <p:sldId id="474" r:id="rId26"/>
    <p:sldId id="483" r:id="rId27"/>
    <p:sldId id="300" r:id="rId28"/>
    <p:sldId id="475" r:id="rId29"/>
    <p:sldId id="279" r:id="rId30"/>
    <p:sldId id="461" r:id="rId31"/>
    <p:sldId id="460" r:id="rId32"/>
    <p:sldId id="369" r:id="rId33"/>
    <p:sldId id="4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Slides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Slides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1759E-78CE-4143-B197-005FC5D454F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A8DC9A-3B3F-431D-B4CE-382DDA056F3C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Define</a:t>
          </a:r>
        </a:p>
      </dgm:t>
    </dgm:pt>
    <dgm:pt modelId="{74847A6C-3E0B-4DA1-8F6B-3049EBE8F8DD}" type="parTrans" cxnId="{E5398C3A-E3E1-47C4-BC26-D779B8F8DBDB}">
      <dgm:prSet/>
      <dgm:spPr/>
      <dgm:t>
        <a:bodyPr/>
        <a:lstStyle/>
        <a:p>
          <a:endParaRPr lang="en-US"/>
        </a:p>
      </dgm:t>
    </dgm:pt>
    <dgm:pt modelId="{4BA20615-C22E-4991-BE2B-9BD7405CC5D3}" type="sibTrans" cxnId="{E5398C3A-E3E1-47C4-BC26-D779B8F8DBDB}">
      <dgm:prSet/>
      <dgm:spPr/>
      <dgm:t>
        <a:bodyPr/>
        <a:lstStyle/>
        <a:p>
          <a:endParaRPr lang="en-US"/>
        </a:p>
      </dgm:t>
    </dgm:pt>
    <dgm:pt modelId="{BFE40655-299D-4423-B951-3813AEFAA27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</a:t>
          </a:r>
        </a:p>
      </dgm:t>
    </dgm:pt>
    <dgm:pt modelId="{A9A56E4A-05DE-4D76-94EC-B9ED9F3769A7}" type="parTrans" cxnId="{8DCA8A17-89DB-4BFD-B5FF-7D3EF983606D}">
      <dgm:prSet/>
      <dgm:spPr/>
      <dgm:t>
        <a:bodyPr/>
        <a:lstStyle/>
        <a:p>
          <a:endParaRPr lang="en-US"/>
        </a:p>
      </dgm:t>
    </dgm:pt>
    <dgm:pt modelId="{64E3D1EF-51C8-49D2-9AD8-8D5BD0EB990F}" type="sibTrans" cxnId="{8DCA8A17-89DB-4BFD-B5FF-7D3EF983606D}">
      <dgm:prSet/>
      <dgm:spPr/>
      <dgm:t>
        <a:bodyPr/>
        <a:lstStyle/>
        <a:p>
          <a:endParaRPr lang="en-US"/>
        </a:p>
      </dgm:t>
    </dgm:pt>
    <dgm:pt modelId="{61737464-83AB-4664-9EA1-9C4850F9362C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Decide</a:t>
          </a:r>
        </a:p>
      </dgm:t>
    </dgm:pt>
    <dgm:pt modelId="{7D36053F-282D-4A2C-BB60-FDECDAFD820D}" type="parTrans" cxnId="{69E0D5A1-9282-4121-BB34-17ED6880B6BD}">
      <dgm:prSet/>
      <dgm:spPr/>
      <dgm:t>
        <a:bodyPr/>
        <a:lstStyle/>
        <a:p>
          <a:endParaRPr lang="en-US"/>
        </a:p>
      </dgm:t>
    </dgm:pt>
    <dgm:pt modelId="{3001E6CE-1435-4D8A-B0C2-2F4E98C442D7}" type="sibTrans" cxnId="{69E0D5A1-9282-4121-BB34-17ED6880B6BD}">
      <dgm:prSet/>
      <dgm:spPr/>
      <dgm:t>
        <a:bodyPr/>
        <a:lstStyle/>
        <a:p>
          <a:endParaRPr lang="en-US"/>
        </a:p>
      </dgm:t>
    </dgm:pt>
    <dgm:pt modelId="{1684604D-407E-4573-BEDF-0EE5BD8D7D5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 i="1" dirty="0">
              <a:solidFill>
                <a:schemeClr val="tx1"/>
              </a:solidFill>
            </a:rPr>
            <a:t>Done!</a:t>
          </a:r>
        </a:p>
      </dgm:t>
    </dgm:pt>
    <dgm:pt modelId="{3744884F-5609-4998-9D67-6983F9036996}" type="parTrans" cxnId="{EF43DB06-89E1-4A1E-978E-4A231C55AFAF}">
      <dgm:prSet/>
      <dgm:spPr/>
      <dgm:t>
        <a:bodyPr/>
        <a:lstStyle/>
        <a:p>
          <a:endParaRPr lang="en-US"/>
        </a:p>
      </dgm:t>
    </dgm:pt>
    <dgm:pt modelId="{0ED20BB2-0F4E-47A7-B841-7C5C8B370CB0}" type="sibTrans" cxnId="{EF43DB06-89E1-4A1E-978E-4A231C55AFAF}">
      <dgm:prSet/>
      <dgm:spPr/>
      <dgm:t>
        <a:bodyPr/>
        <a:lstStyle/>
        <a:p>
          <a:endParaRPr lang="en-US"/>
        </a:p>
      </dgm:t>
    </dgm:pt>
    <dgm:pt modelId="{9060EE3B-DAE9-4FD6-902B-88F5B9E5728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Document</a:t>
          </a:r>
        </a:p>
      </dgm:t>
    </dgm:pt>
    <dgm:pt modelId="{FEAA8710-4BB6-43D4-8539-648BE350EB80}" type="parTrans" cxnId="{710253AB-36B0-4403-91CB-01812B0625E5}">
      <dgm:prSet/>
      <dgm:spPr/>
      <dgm:t>
        <a:bodyPr/>
        <a:lstStyle/>
        <a:p>
          <a:endParaRPr lang="en-US"/>
        </a:p>
      </dgm:t>
    </dgm:pt>
    <dgm:pt modelId="{3663E99E-9B7D-422A-959E-75E116E50AF6}" type="sibTrans" cxnId="{710253AB-36B0-4403-91CB-01812B0625E5}">
      <dgm:prSet/>
      <dgm:spPr/>
      <dgm:t>
        <a:bodyPr/>
        <a:lstStyle/>
        <a:p>
          <a:endParaRPr lang="en-US"/>
        </a:p>
      </dgm:t>
    </dgm:pt>
    <dgm:pt modelId="{5315C9A2-A205-43E7-ACC5-8CA4E226C0BE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Problem statement</a:t>
          </a:r>
          <a:endParaRPr lang="en-US" sz="2400" dirty="0">
            <a:solidFill>
              <a:srgbClr val="00B050"/>
            </a:solidFill>
          </a:endParaRPr>
        </a:p>
      </dgm:t>
    </dgm:pt>
    <dgm:pt modelId="{D3F88219-013F-4365-85AB-900B832D86F4}" type="parTrans" cxnId="{81AEC3A0-41D8-49C6-876D-999708105CFF}">
      <dgm:prSet/>
      <dgm:spPr/>
      <dgm:t>
        <a:bodyPr/>
        <a:lstStyle/>
        <a:p>
          <a:endParaRPr lang="en-US"/>
        </a:p>
      </dgm:t>
    </dgm:pt>
    <dgm:pt modelId="{BEC5A87D-1EA3-4297-9095-B08586FBCBE4}" type="sibTrans" cxnId="{81AEC3A0-41D8-49C6-876D-999708105CFF}">
      <dgm:prSet/>
      <dgm:spPr/>
      <dgm:t>
        <a:bodyPr/>
        <a:lstStyle/>
        <a:p>
          <a:endParaRPr lang="en-US"/>
        </a:p>
      </dgm:t>
    </dgm:pt>
    <dgm:pt modelId="{C6223606-BEF5-43C0-A3D4-475B7EFF77BD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Scope</a:t>
          </a:r>
        </a:p>
      </dgm:t>
    </dgm:pt>
    <dgm:pt modelId="{992EED63-E3EE-4937-BDDF-8115F2ED88BC}" type="parTrans" cxnId="{E8AD5AA1-EADD-46FC-BDD7-D5D989895919}">
      <dgm:prSet/>
      <dgm:spPr/>
      <dgm:t>
        <a:bodyPr/>
        <a:lstStyle/>
        <a:p>
          <a:endParaRPr lang="en-US"/>
        </a:p>
      </dgm:t>
    </dgm:pt>
    <dgm:pt modelId="{8189B9E1-AB84-4600-8402-4A21189F6B41}" type="sibTrans" cxnId="{E8AD5AA1-EADD-46FC-BDD7-D5D989895919}">
      <dgm:prSet/>
      <dgm:spPr/>
      <dgm:t>
        <a:bodyPr/>
        <a:lstStyle/>
        <a:p>
          <a:endParaRPr lang="en-US"/>
        </a:p>
      </dgm:t>
    </dgm:pt>
    <dgm:pt modelId="{A1F602E9-CCC7-49F9-835B-D40E36E3C3A9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Deliverables</a:t>
          </a:r>
        </a:p>
      </dgm:t>
    </dgm:pt>
    <dgm:pt modelId="{50DFE912-0B6F-4330-ACE0-71F666D2046D}" type="parTrans" cxnId="{FB736647-0CBC-476B-8DC9-35F6A4B491AE}">
      <dgm:prSet/>
      <dgm:spPr/>
      <dgm:t>
        <a:bodyPr/>
        <a:lstStyle/>
        <a:p>
          <a:endParaRPr lang="en-US"/>
        </a:p>
      </dgm:t>
    </dgm:pt>
    <dgm:pt modelId="{56902FEE-2FED-40D3-A14C-82DB65333E7A}" type="sibTrans" cxnId="{FB736647-0CBC-476B-8DC9-35F6A4B491AE}">
      <dgm:prSet/>
      <dgm:spPr/>
      <dgm:t>
        <a:bodyPr/>
        <a:lstStyle/>
        <a:p>
          <a:endParaRPr lang="en-US"/>
        </a:p>
      </dgm:t>
    </dgm:pt>
    <dgm:pt modelId="{051CD7DC-1166-4F41-86FE-E1DBE989F93B}">
      <dgm:prSet phldrT="[Text]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Timeline</a:t>
          </a:r>
        </a:p>
      </dgm:t>
    </dgm:pt>
    <dgm:pt modelId="{CE65A4C8-E586-4775-A896-75370F108DAF}" type="parTrans" cxnId="{79FC29A0-DC3D-4E42-9040-69D805828BC1}">
      <dgm:prSet/>
      <dgm:spPr/>
      <dgm:t>
        <a:bodyPr/>
        <a:lstStyle/>
        <a:p>
          <a:endParaRPr lang="en-US"/>
        </a:p>
      </dgm:t>
    </dgm:pt>
    <dgm:pt modelId="{6A092B73-8715-4AD6-BEDA-064295990EE6}" type="sibTrans" cxnId="{79FC29A0-DC3D-4E42-9040-69D805828BC1}">
      <dgm:prSet/>
      <dgm:spPr/>
      <dgm:t>
        <a:bodyPr/>
        <a:lstStyle/>
        <a:p>
          <a:endParaRPr lang="en-US"/>
        </a:p>
      </dgm:t>
    </dgm:pt>
    <dgm:pt modelId="{510BF5FD-7E13-437C-99D4-C13D2AE556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Source Data</a:t>
          </a:r>
        </a:p>
      </dgm:t>
    </dgm:pt>
    <dgm:pt modelId="{105BBFF5-6CA9-48E3-97BC-EEB6CEF3BB5C}" type="parTrans" cxnId="{793C9F61-ED21-4BA9-B9DD-8F97513E158C}">
      <dgm:prSet/>
      <dgm:spPr/>
      <dgm:t>
        <a:bodyPr/>
        <a:lstStyle/>
        <a:p>
          <a:endParaRPr lang="en-US"/>
        </a:p>
      </dgm:t>
    </dgm:pt>
    <dgm:pt modelId="{27823E6F-429E-4124-98BF-D004DF53E7D6}" type="sibTrans" cxnId="{793C9F61-ED21-4BA9-B9DD-8F97513E158C}">
      <dgm:prSet/>
      <dgm:spPr/>
      <dgm:t>
        <a:bodyPr/>
        <a:lstStyle/>
        <a:p>
          <a:endParaRPr lang="en-US"/>
        </a:p>
      </dgm:t>
    </dgm:pt>
    <dgm:pt modelId="{21538995-2480-4182-8EF3-0A6B4BBC295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Write/Test Code</a:t>
          </a:r>
        </a:p>
      </dgm:t>
    </dgm:pt>
    <dgm:pt modelId="{2F172A6A-8BCE-4E1F-BCDE-EADF08DE126D}" type="parTrans" cxnId="{65B4EEF9-B9F1-469A-AB4F-77ED8C99B3A1}">
      <dgm:prSet/>
      <dgm:spPr/>
      <dgm:t>
        <a:bodyPr/>
        <a:lstStyle/>
        <a:p>
          <a:endParaRPr lang="en-US"/>
        </a:p>
      </dgm:t>
    </dgm:pt>
    <dgm:pt modelId="{3D94F74A-878B-4C90-886F-A6937D92AEF0}" type="sibTrans" cxnId="{65B4EEF9-B9F1-469A-AB4F-77ED8C99B3A1}">
      <dgm:prSet/>
      <dgm:spPr/>
      <dgm:t>
        <a:bodyPr/>
        <a:lstStyle/>
        <a:p>
          <a:endParaRPr lang="en-US"/>
        </a:p>
      </dgm:t>
    </dgm:pt>
    <dgm:pt modelId="{B22E6DA3-8C53-41AB-809D-87CC478B92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 to management</a:t>
          </a:r>
        </a:p>
      </dgm:t>
    </dgm:pt>
    <dgm:pt modelId="{33EE3DC3-FD1A-40FB-AF5C-9DA093613FFE}" type="parTrans" cxnId="{AFC517CE-EE02-4636-ACC8-1CD4FDBB8009}">
      <dgm:prSet/>
      <dgm:spPr/>
      <dgm:t>
        <a:bodyPr/>
        <a:lstStyle/>
        <a:p>
          <a:endParaRPr lang="en-US"/>
        </a:p>
      </dgm:t>
    </dgm:pt>
    <dgm:pt modelId="{5192BD98-77FF-481C-A0F7-C1229A02116B}" type="sibTrans" cxnId="{AFC517CE-EE02-4636-ACC8-1CD4FDBB8009}">
      <dgm:prSet/>
      <dgm:spPr/>
      <dgm:t>
        <a:bodyPr/>
        <a:lstStyle/>
        <a:p>
          <a:endParaRPr lang="en-US"/>
        </a:p>
      </dgm:t>
    </dgm:pt>
    <dgm:pt modelId="{65B2248D-2E58-425D-9501-195ECE91F9B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Technical document</a:t>
          </a:r>
        </a:p>
      </dgm:t>
    </dgm:pt>
    <dgm:pt modelId="{24CE0FC4-2DFD-4EF9-A7D7-C3609188CC19}" type="parTrans" cxnId="{99DA837E-916F-4FF3-84DD-F74E4ECEF5B5}">
      <dgm:prSet/>
      <dgm:spPr/>
      <dgm:t>
        <a:bodyPr/>
        <a:lstStyle/>
        <a:p>
          <a:endParaRPr lang="en-US"/>
        </a:p>
      </dgm:t>
    </dgm:pt>
    <dgm:pt modelId="{2177ED40-54C8-41E6-9AF2-583E6602FD3B}" type="sibTrans" cxnId="{99DA837E-916F-4FF3-84DD-F74E4ECEF5B5}">
      <dgm:prSet/>
      <dgm:spPr/>
      <dgm:t>
        <a:bodyPr/>
        <a:lstStyle/>
        <a:p>
          <a:endParaRPr lang="en-US"/>
        </a:p>
      </dgm:t>
    </dgm:pt>
    <dgm:pt modelId="{15532D93-E4CF-4B15-B09D-2385922D56C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document</a:t>
          </a:r>
        </a:p>
      </dgm:t>
    </dgm:pt>
    <dgm:pt modelId="{C3A22EB4-5C58-4058-BC8B-D2721476555A}" type="parTrans" cxnId="{DE99A990-385C-4E98-AC9C-0E9A4B516B19}">
      <dgm:prSet/>
      <dgm:spPr/>
      <dgm:t>
        <a:bodyPr/>
        <a:lstStyle/>
        <a:p>
          <a:endParaRPr lang="en-US"/>
        </a:p>
      </dgm:t>
    </dgm:pt>
    <dgm:pt modelId="{7C655652-8B4D-4D50-BD72-AA1B721C0FCA}" type="sibTrans" cxnId="{DE99A990-385C-4E98-AC9C-0E9A4B516B19}">
      <dgm:prSet/>
      <dgm:spPr/>
      <dgm:t>
        <a:bodyPr/>
        <a:lstStyle/>
        <a:p>
          <a:endParaRPr lang="en-US"/>
        </a:p>
      </dgm:t>
    </dgm:pt>
    <dgm:pt modelId="{5522964F-13E0-4EF6-8137-06E1DA81D1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Confirm solution</a:t>
          </a:r>
        </a:p>
      </dgm:t>
    </dgm:pt>
    <dgm:pt modelId="{AF6F96FD-73AE-454F-A679-5AB83161FE47}" type="parTrans" cxnId="{69707B09-D923-4D0D-93E6-AD2619B05E79}">
      <dgm:prSet/>
      <dgm:spPr/>
      <dgm:t>
        <a:bodyPr/>
        <a:lstStyle/>
        <a:p>
          <a:endParaRPr lang="en-US"/>
        </a:p>
      </dgm:t>
    </dgm:pt>
    <dgm:pt modelId="{21E7CF54-6384-4F83-8156-E8417BDBD32D}" type="sibTrans" cxnId="{69707B09-D923-4D0D-93E6-AD2619B05E79}">
      <dgm:prSet/>
      <dgm:spPr/>
      <dgm:t>
        <a:bodyPr/>
        <a:lstStyle/>
        <a:p>
          <a:endParaRPr lang="en-US"/>
        </a:p>
      </dgm:t>
    </dgm:pt>
    <dgm:pt modelId="{89D3926D-BF4F-4DFE-A231-D27FC3EA8B7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Summary report</a:t>
          </a:r>
        </a:p>
      </dgm:t>
    </dgm:pt>
    <dgm:pt modelId="{2C94DC07-0167-4919-8922-D88C8E567DDE}" type="parTrans" cxnId="{A241192F-2B5F-4F7E-AD15-F25113364073}">
      <dgm:prSet/>
      <dgm:spPr/>
      <dgm:t>
        <a:bodyPr/>
        <a:lstStyle/>
        <a:p>
          <a:endParaRPr lang="en-US"/>
        </a:p>
      </dgm:t>
    </dgm:pt>
    <dgm:pt modelId="{CD66E71B-56A3-4F18-B162-65EDAEC71177}" type="sibTrans" cxnId="{A241192F-2B5F-4F7E-AD15-F25113364073}">
      <dgm:prSet/>
      <dgm:spPr/>
      <dgm:t>
        <a:bodyPr/>
        <a:lstStyle/>
        <a:p>
          <a:endParaRPr lang="en-US"/>
        </a:p>
      </dgm:t>
    </dgm:pt>
    <dgm:pt modelId="{E24B8E59-A220-400C-9CDA-567A002C2794}" type="pres">
      <dgm:prSet presAssocID="{8F01759E-78CE-4143-B197-005FC5D454FA}" presName="Name0" presStyleCnt="0">
        <dgm:presLayoutVars>
          <dgm:dir/>
          <dgm:animLvl val="lvl"/>
          <dgm:resizeHandles val="exact"/>
        </dgm:presLayoutVars>
      </dgm:prSet>
      <dgm:spPr/>
    </dgm:pt>
    <dgm:pt modelId="{00CB2E6F-3D83-42B4-A837-3C637EA06BB5}" type="pres">
      <dgm:prSet presAssocID="{37A8DC9A-3B3F-431D-B4CE-382DDA056F3C}" presName="composite" presStyleCnt="0"/>
      <dgm:spPr/>
    </dgm:pt>
    <dgm:pt modelId="{006F39BE-2DCF-450E-AA3E-33BF3334F41B}" type="pres">
      <dgm:prSet presAssocID="{37A8DC9A-3B3F-431D-B4CE-382DDA056F3C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8FF4FA3-B65A-4E08-A41E-F18A7117DBA9}" type="pres">
      <dgm:prSet presAssocID="{37A8DC9A-3B3F-431D-B4CE-382DDA056F3C}" presName="desTx" presStyleLbl="revTx" presStyleIdx="0" presStyleCnt="4">
        <dgm:presLayoutVars>
          <dgm:bulletEnabled val="1"/>
        </dgm:presLayoutVars>
      </dgm:prSet>
      <dgm:spPr/>
    </dgm:pt>
    <dgm:pt modelId="{DF3B7584-25C3-48F8-95D0-ABD6F4374FF2}" type="pres">
      <dgm:prSet presAssocID="{4BA20615-C22E-4991-BE2B-9BD7405CC5D3}" presName="space" presStyleCnt="0"/>
      <dgm:spPr/>
    </dgm:pt>
    <dgm:pt modelId="{824F6173-7940-4134-A02D-3206A1F15DBB}" type="pres">
      <dgm:prSet presAssocID="{BFE40655-299D-4423-B951-3813AEFAA27B}" presName="composite" presStyleCnt="0"/>
      <dgm:spPr/>
    </dgm:pt>
    <dgm:pt modelId="{183460B0-F31F-49BF-A3FC-B97FB63D03F7}" type="pres">
      <dgm:prSet presAssocID="{BFE40655-299D-4423-B951-3813AEFAA27B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5D51976-CE2D-4E02-BBF0-D29478C570E2}" type="pres">
      <dgm:prSet presAssocID="{BFE40655-299D-4423-B951-3813AEFAA27B}" presName="desTx" presStyleLbl="revTx" presStyleIdx="1" presStyleCnt="4">
        <dgm:presLayoutVars>
          <dgm:bulletEnabled val="1"/>
        </dgm:presLayoutVars>
      </dgm:prSet>
      <dgm:spPr/>
    </dgm:pt>
    <dgm:pt modelId="{4AA18568-1A6E-48EE-996A-8E72485C6AE5}" type="pres">
      <dgm:prSet presAssocID="{64E3D1EF-51C8-49D2-9AD8-8D5BD0EB990F}" presName="space" presStyleCnt="0"/>
      <dgm:spPr/>
    </dgm:pt>
    <dgm:pt modelId="{4C5E743E-EB66-4ED5-A8D1-08AF226EFA32}" type="pres">
      <dgm:prSet presAssocID="{61737464-83AB-4664-9EA1-9C4850F9362C}" presName="composite" presStyleCnt="0"/>
      <dgm:spPr/>
    </dgm:pt>
    <dgm:pt modelId="{D08CBA2D-4D0D-44E7-A48D-E85EC8C08D25}" type="pres">
      <dgm:prSet presAssocID="{61737464-83AB-4664-9EA1-9C4850F936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CD51758-6FF0-4D38-BAA0-83D68D60F3B1}" type="pres">
      <dgm:prSet presAssocID="{61737464-83AB-4664-9EA1-9C4850F9362C}" presName="desTx" presStyleLbl="revTx" presStyleIdx="2" presStyleCnt="4">
        <dgm:presLayoutVars>
          <dgm:bulletEnabled val="1"/>
        </dgm:presLayoutVars>
      </dgm:prSet>
      <dgm:spPr/>
    </dgm:pt>
    <dgm:pt modelId="{1DEFB3AB-216B-49B9-B688-2F6C074034CB}" type="pres">
      <dgm:prSet presAssocID="{3001E6CE-1435-4D8A-B0C2-2F4E98C442D7}" presName="space" presStyleCnt="0"/>
      <dgm:spPr/>
    </dgm:pt>
    <dgm:pt modelId="{97308B17-9AAB-4B4F-B51F-473CA7B6FC77}" type="pres">
      <dgm:prSet presAssocID="{9060EE3B-DAE9-4FD6-902B-88F5B9E57282}" presName="composite" presStyleCnt="0"/>
      <dgm:spPr/>
    </dgm:pt>
    <dgm:pt modelId="{4C266E8C-9CF6-4DC1-A4BE-E86D24EE0B89}" type="pres">
      <dgm:prSet presAssocID="{9060EE3B-DAE9-4FD6-902B-88F5B9E5728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6A3562C-4BE4-4A45-966F-A2DCB02B049B}" type="pres">
      <dgm:prSet presAssocID="{9060EE3B-DAE9-4FD6-902B-88F5B9E57282}" presName="desTx" presStyleLbl="revTx" presStyleIdx="3" presStyleCnt="4">
        <dgm:presLayoutVars>
          <dgm:bulletEnabled val="1"/>
        </dgm:presLayoutVars>
      </dgm:prSet>
      <dgm:spPr/>
    </dgm:pt>
    <dgm:pt modelId="{EBE51826-C59D-4E10-AFD6-132E57B6FA2F}" type="pres">
      <dgm:prSet presAssocID="{3663E99E-9B7D-422A-959E-75E116E50AF6}" presName="space" presStyleCnt="0"/>
      <dgm:spPr/>
    </dgm:pt>
    <dgm:pt modelId="{CF9CE2AE-FFCE-4FE0-BD95-576C33F233F7}" type="pres">
      <dgm:prSet presAssocID="{1684604D-407E-4573-BEDF-0EE5BD8D7D5F}" presName="composite" presStyleCnt="0"/>
      <dgm:spPr/>
    </dgm:pt>
    <dgm:pt modelId="{C5F9DA44-B979-4E8A-9BD9-05B2B82E8EC8}" type="pres">
      <dgm:prSet presAssocID="{1684604D-407E-4573-BEDF-0EE5BD8D7D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201B012-7B90-4FC1-BC6E-1533A57AB800}" type="pres">
      <dgm:prSet presAssocID="{1684604D-407E-4573-BEDF-0EE5BD8D7D5F}" presName="desTx" presStyleLbl="revTx" presStyleIdx="3" presStyleCnt="4">
        <dgm:presLayoutVars>
          <dgm:bulletEnabled val="1"/>
        </dgm:presLayoutVars>
      </dgm:prSet>
      <dgm:spPr/>
    </dgm:pt>
  </dgm:ptLst>
  <dgm:cxnLst>
    <dgm:cxn modelId="{47B57C05-5A4C-4548-A42F-FD1C004C8AAB}" type="presOf" srcId="{61737464-83AB-4664-9EA1-9C4850F9362C}" destId="{D08CBA2D-4D0D-44E7-A48D-E85EC8C08D25}" srcOrd="0" destOrd="0" presId="urn:microsoft.com/office/officeart/2005/8/layout/chevron1"/>
    <dgm:cxn modelId="{EF43DB06-89E1-4A1E-978E-4A231C55AFAF}" srcId="{8F01759E-78CE-4143-B197-005FC5D454FA}" destId="{1684604D-407E-4573-BEDF-0EE5BD8D7D5F}" srcOrd="4" destOrd="0" parTransId="{3744884F-5609-4998-9D67-6983F9036996}" sibTransId="{0ED20BB2-0F4E-47A7-B841-7C5C8B370CB0}"/>
    <dgm:cxn modelId="{69707B09-D923-4D0D-93E6-AD2619B05E79}" srcId="{61737464-83AB-4664-9EA1-9C4850F9362C}" destId="{5522964F-13E0-4EF6-8137-06E1DA81D155}" srcOrd="1" destOrd="0" parTransId="{AF6F96FD-73AE-454F-A679-5AB83161FE47}" sibTransId="{21E7CF54-6384-4F83-8156-E8417BDBD32D}"/>
    <dgm:cxn modelId="{CFA5810C-4D2D-4BD1-B5B1-82BF885A8457}" type="presOf" srcId="{510BF5FD-7E13-437C-99D4-C13D2AE55668}" destId="{D5D51976-CE2D-4E02-BBF0-D29478C570E2}" srcOrd="0" destOrd="0" presId="urn:microsoft.com/office/officeart/2005/8/layout/chevron1"/>
    <dgm:cxn modelId="{28752111-AC7A-465E-99F4-ED501BA8BFB5}" type="presOf" srcId="{1684604D-407E-4573-BEDF-0EE5BD8D7D5F}" destId="{C5F9DA44-B979-4E8A-9BD9-05B2B82E8EC8}" srcOrd="0" destOrd="0" presId="urn:microsoft.com/office/officeart/2005/8/layout/chevron1"/>
    <dgm:cxn modelId="{5DD6ED16-8591-4C86-A1C5-3B1CCDBFFA8F}" type="presOf" srcId="{37A8DC9A-3B3F-431D-B4CE-382DDA056F3C}" destId="{006F39BE-2DCF-450E-AA3E-33BF3334F41B}" srcOrd="0" destOrd="0" presId="urn:microsoft.com/office/officeart/2005/8/layout/chevron1"/>
    <dgm:cxn modelId="{8DCA8A17-89DB-4BFD-B5FF-7D3EF983606D}" srcId="{8F01759E-78CE-4143-B197-005FC5D454FA}" destId="{BFE40655-299D-4423-B951-3813AEFAA27B}" srcOrd="1" destOrd="0" parTransId="{A9A56E4A-05DE-4D76-94EC-B9ED9F3769A7}" sibTransId="{64E3D1EF-51C8-49D2-9AD8-8D5BD0EB990F}"/>
    <dgm:cxn modelId="{A241192F-2B5F-4F7E-AD15-F25113364073}" srcId="{BFE40655-299D-4423-B951-3813AEFAA27B}" destId="{89D3926D-BF4F-4DFE-A231-D27FC3EA8B78}" srcOrd="2" destOrd="0" parTransId="{2C94DC07-0167-4919-8922-D88C8E567DDE}" sibTransId="{CD66E71B-56A3-4F18-B162-65EDAEC71177}"/>
    <dgm:cxn modelId="{E5398C3A-E3E1-47C4-BC26-D779B8F8DBDB}" srcId="{8F01759E-78CE-4143-B197-005FC5D454FA}" destId="{37A8DC9A-3B3F-431D-B4CE-382DDA056F3C}" srcOrd="0" destOrd="0" parTransId="{74847A6C-3E0B-4DA1-8F6B-3049EBE8F8DD}" sibTransId="{4BA20615-C22E-4991-BE2B-9BD7405CC5D3}"/>
    <dgm:cxn modelId="{461D2260-A862-48E0-9269-EC85710E78A8}" type="presOf" srcId="{89D3926D-BF4F-4DFE-A231-D27FC3EA8B78}" destId="{D5D51976-CE2D-4E02-BBF0-D29478C570E2}" srcOrd="0" destOrd="2" presId="urn:microsoft.com/office/officeart/2005/8/layout/chevron1"/>
    <dgm:cxn modelId="{793C9F61-ED21-4BA9-B9DD-8F97513E158C}" srcId="{BFE40655-299D-4423-B951-3813AEFAA27B}" destId="{510BF5FD-7E13-437C-99D4-C13D2AE55668}" srcOrd="0" destOrd="0" parTransId="{105BBFF5-6CA9-48E3-97BC-EEB6CEF3BB5C}" sibTransId="{27823E6F-429E-4124-98BF-D004DF53E7D6}"/>
    <dgm:cxn modelId="{FB736647-0CBC-476B-8DC9-35F6A4B491AE}" srcId="{37A8DC9A-3B3F-431D-B4CE-382DDA056F3C}" destId="{A1F602E9-CCC7-49F9-835B-D40E36E3C3A9}" srcOrd="1" destOrd="0" parTransId="{50DFE912-0B6F-4330-ACE0-71F666D2046D}" sibTransId="{56902FEE-2FED-40D3-A14C-82DB65333E7A}"/>
    <dgm:cxn modelId="{025C644F-9B62-4973-90F0-CBEBB605173F}" type="presOf" srcId="{B22E6DA3-8C53-41AB-809D-87CC478B92A9}" destId="{ECD51758-6FF0-4D38-BAA0-83D68D60F3B1}" srcOrd="0" destOrd="0" presId="urn:microsoft.com/office/officeart/2005/8/layout/chevron1"/>
    <dgm:cxn modelId="{A0F9A272-2E51-43C6-8457-A2C2136A4F25}" type="presOf" srcId="{5522964F-13E0-4EF6-8137-06E1DA81D155}" destId="{ECD51758-6FF0-4D38-BAA0-83D68D60F3B1}" srcOrd="0" destOrd="1" presId="urn:microsoft.com/office/officeart/2005/8/layout/chevron1"/>
    <dgm:cxn modelId="{99DA837E-916F-4FF3-84DD-F74E4ECEF5B5}" srcId="{9060EE3B-DAE9-4FD6-902B-88F5B9E57282}" destId="{65B2248D-2E58-425D-9501-195ECE91F9B0}" srcOrd="0" destOrd="0" parTransId="{24CE0FC4-2DFD-4EF9-A7D7-C3609188CC19}" sibTransId="{2177ED40-54C8-41E6-9AF2-583E6602FD3B}"/>
    <dgm:cxn modelId="{DE99A990-385C-4E98-AC9C-0E9A4B516B19}" srcId="{9060EE3B-DAE9-4FD6-902B-88F5B9E57282}" destId="{15532D93-E4CF-4B15-B09D-2385922D56C2}" srcOrd="1" destOrd="0" parTransId="{C3A22EB4-5C58-4058-BC8B-D2721476555A}" sibTransId="{7C655652-8B4D-4D50-BD72-AA1B721C0FCA}"/>
    <dgm:cxn modelId="{79FC29A0-DC3D-4E42-9040-69D805828BC1}" srcId="{37A8DC9A-3B3F-431D-B4CE-382DDA056F3C}" destId="{051CD7DC-1166-4F41-86FE-E1DBE989F93B}" srcOrd="3" destOrd="0" parTransId="{CE65A4C8-E586-4775-A896-75370F108DAF}" sibTransId="{6A092B73-8715-4AD6-BEDA-064295990EE6}"/>
    <dgm:cxn modelId="{81AEC3A0-41D8-49C6-876D-999708105CFF}" srcId="{37A8DC9A-3B3F-431D-B4CE-382DDA056F3C}" destId="{5315C9A2-A205-43E7-ACC5-8CA4E226C0BE}" srcOrd="0" destOrd="0" parTransId="{D3F88219-013F-4365-85AB-900B832D86F4}" sibTransId="{BEC5A87D-1EA3-4297-9095-B08586FBCBE4}"/>
    <dgm:cxn modelId="{E8AD5AA1-EADD-46FC-BDD7-D5D989895919}" srcId="{37A8DC9A-3B3F-431D-B4CE-382DDA056F3C}" destId="{C6223606-BEF5-43C0-A3D4-475B7EFF77BD}" srcOrd="2" destOrd="0" parTransId="{992EED63-E3EE-4937-BDDF-8115F2ED88BC}" sibTransId="{8189B9E1-AB84-4600-8402-4A21189F6B41}"/>
    <dgm:cxn modelId="{69E0D5A1-9282-4121-BB34-17ED6880B6BD}" srcId="{8F01759E-78CE-4143-B197-005FC5D454FA}" destId="{61737464-83AB-4664-9EA1-9C4850F9362C}" srcOrd="2" destOrd="0" parTransId="{7D36053F-282D-4A2C-BB60-FDECDAFD820D}" sibTransId="{3001E6CE-1435-4D8A-B0C2-2F4E98C442D7}"/>
    <dgm:cxn modelId="{710253AB-36B0-4403-91CB-01812B0625E5}" srcId="{8F01759E-78CE-4143-B197-005FC5D454FA}" destId="{9060EE3B-DAE9-4FD6-902B-88F5B9E57282}" srcOrd="3" destOrd="0" parTransId="{FEAA8710-4BB6-43D4-8539-648BE350EB80}" sibTransId="{3663E99E-9B7D-422A-959E-75E116E50AF6}"/>
    <dgm:cxn modelId="{0528BCBF-B472-4B4F-933E-38D85C527A2F}" type="presOf" srcId="{BFE40655-299D-4423-B951-3813AEFAA27B}" destId="{183460B0-F31F-49BF-A3FC-B97FB63D03F7}" srcOrd="0" destOrd="0" presId="urn:microsoft.com/office/officeart/2005/8/layout/chevron1"/>
    <dgm:cxn modelId="{EE6B79C5-9889-4DC6-A960-6A21CD85281B}" type="presOf" srcId="{C6223606-BEF5-43C0-A3D4-475B7EFF77BD}" destId="{28FF4FA3-B65A-4E08-A41E-F18A7117DBA9}" srcOrd="0" destOrd="2" presId="urn:microsoft.com/office/officeart/2005/8/layout/chevron1"/>
    <dgm:cxn modelId="{DCFCE9C5-917A-42B9-A7CF-3C3E28019708}" type="presOf" srcId="{21538995-2480-4182-8EF3-0A6B4BBC295C}" destId="{D5D51976-CE2D-4E02-BBF0-D29478C570E2}" srcOrd="0" destOrd="1" presId="urn:microsoft.com/office/officeart/2005/8/layout/chevron1"/>
    <dgm:cxn modelId="{AFC517CE-EE02-4636-ACC8-1CD4FDBB8009}" srcId="{61737464-83AB-4664-9EA1-9C4850F9362C}" destId="{B22E6DA3-8C53-41AB-809D-87CC478B92A9}" srcOrd="0" destOrd="0" parTransId="{33EE3DC3-FD1A-40FB-AF5C-9DA093613FFE}" sibTransId="{5192BD98-77FF-481C-A0F7-C1229A02116B}"/>
    <dgm:cxn modelId="{99BC68D9-AB84-42A1-BDF3-4AF283E12A12}" type="presOf" srcId="{A1F602E9-CCC7-49F9-835B-D40E36E3C3A9}" destId="{28FF4FA3-B65A-4E08-A41E-F18A7117DBA9}" srcOrd="0" destOrd="1" presId="urn:microsoft.com/office/officeart/2005/8/layout/chevron1"/>
    <dgm:cxn modelId="{F26DDAF0-E7E9-4963-9E48-86A5A5132DEB}" type="presOf" srcId="{051CD7DC-1166-4F41-86FE-E1DBE989F93B}" destId="{28FF4FA3-B65A-4E08-A41E-F18A7117DBA9}" srcOrd="0" destOrd="3" presId="urn:microsoft.com/office/officeart/2005/8/layout/chevron1"/>
    <dgm:cxn modelId="{F64339F1-2246-4938-9EE7-ABA59EF0BB83}" type="presOf" srcId="{8F01759E-78CE-4143-B197-005FC5D454FA}" destId="{E24B8E59-A220-400C-9CDA-567A002C2794}" srcOrd="0" destOrd="0" presId="urn:microsoft.com/office/officeart/2005/8/layout/chevron1"/>
    <dgm:cxn modelId="{2C02C6F4-FEA8-4146-99AF-FA3741698C5C}" type="presOf" srcId="{5315C9A2-A205-43E7-ACC5-8CA4E226C0BE}" destId="{28FF4FA3-B65A-4E08-A41E-F18A7117DBA9}" srcOrd="0" destOrd="0" presId="urn:microsoft.com/office/officeart/2005/8/layout/chevron1"/>
    <dgm:cxn modelId="{5593DAF4-F941-44FE-87E0-AF8C65716E7C}" type="presOf" srcId="{65B2248D-2E58-425D-9501-195ECE91F9B0}" destId="{B6A3562C-4BE4-4A45-966F-A2DCB02B049B}" srcOrd="0" destOrd="0" presId="urn:microsoft.com/office/officeart/2005/8/layout/chevron1"/>
    <dgm:cxn modelId="{D8B3E1F7-5327-429C-ACAE-BF80EBEBDDCF}" type="presOf" srcId="{9060EE3B-DAE9-4FD6-902B-88F5B9E57282}" destId="{4C266E8C-9CF6-4DC1-A4BE-E86D24EE0B89}" srcOrd="0" destOrd="0" presId="urn:microsoft.com/office/officeart/2005/8/layout/chevron1"/>
    <dgm:cxn modelId="{65B4EEF9-B9F1-469A-AB4F-77ED8C99B3A1}" srcId="{BFE40655-299D-4423-B951-3813AEFAA27B}" destId="{21538995-2480-4182-8EF3-0A6B4BBC295C}" srcOrd="1" destOrd="0" parTransId="{2F172A6A-8BCE-4E1F-BCDE-EADF08DE126D}" sibTransId="{3D94F74A-878B-4C90-886F-A6937D92AEF0}"/>
    <dgm:cxn modelId="{CD9EA6FC-50FC-467C-BBC5-3A2AF263DD92}" type="presOf" srcId="{15532D93-E4CF-4B15-B09D-2385922D56C2}" destId="{B6A3562C-4BE4-4A45-966F-A2DCB02B049B}" srcOrd="0" destOrd="1" presId="urn:microsoft.com/office/officeart/2005/8/layout/chevron1"/>
    <dgm:cxn modelId="{FDFB54AF-3859-4E3F-AF10-9DD3B170E6E8}" type="presParOf" srcId="{E24B8E59-A220-400C-9CDA-567A002C2794}" destId="{00CB2E6F-3D83-42B4-A837-3C637EA06BB5}" srcOrd="0" destOrd="0" presId="urn:microsoft.com/office/officeart/2005/8/layout/chevron1"/>
    <dgm:cxn modelId="{E719884E-BDB1-4FF4-892A-22F56CEFCD61}" type="presParOf" srcId="{00CB2E6F-3D83-42B4-A837-3C637EA06BB5}" destId="{006F39BE-2DCF-450E-AA3E-33BF3334F41B}" srcOrd="0" destOrd="0" presId="urn:microsoft.com/office/officeart/2005/8/layout/chevron1"/>
    <dgm:cxn modelId="{2240AF28-D0D2-48FD-AC73-26168CD83220}" type="presParOf" srcId="{00CB2E6F-3D83-42B4-A837-3C637EA06BB5}" destId="{28FF4FA3-B65A-4E08-A41E-F18A7117DBA9}" srcOrd="1" destOrd="0" presId="urn:microsoft.com/office/officeart/2005/8/layout/chevron1"/>
    <dgm:cxn modelId="{BFD5B193-8C9E-4E1C-B61A-F1F5C9B142D7}" type="presParOf" srcId="{E24B8E59-A220-400C-9CDA-567A002C2794}" destId="{DF3B7584-25C3-48F8-95D0-ABD6F4374FF2}" srcOrd="1" destOrd="0" presId="urn:microsoft.com/office/officeart/2005/8/layout/chevron1"/>
    <dgm:cxn modelId="{5AC5BEA5-742B-4D34-92A5-1B19049E74B5}" type="presParOf" srcId="{E24B8E59-A220-400C-9CDA-567A002C2794}" destId="{824F6173-7940-4134-A02D-3206A1F15DBB}" srcOrd="2" destOrd="0" presId="urn:microsoft.com/office/officeart/2005/8/layout/chevron1"/>
    <dgm:cxn modelId="{F4C7DC42-B427-40B8-AF16-51B938757007}" type="presParOf" srcId="{824F6173-7940-4134-A02D-3206A1F15DBB}" destId="{183460B0-F31F-49BF-A3FC-B97FB63D03F7}" srcOrd="0" destOrd="0" presId="urn:microsoft.com/office/officeart/2005/8/layout/chevron1"/>
    <dgm:cxn modelId="{233A810A-0DD0-4CF0-BA72-9107724F13F5}" type="presParOf" srcId="{824F6173-7940-4134-A02D-3206A1F15DBB}" destId="{D5D51976-CE2D-4E02-BBF0-D29478C570E2}" srcOrd="1" destOrd="0" presId="urn:microsoft.com/office/officeart/2005/8/layout/chevron1"/>
    <dgm:cxn modelId="{43B87441-F588-4569-BCD6-854AE5624E64}" type="presParOf" srcId="{E24B8E59-A220-400C-9CDA-567A002C2794}" destId="{4AA18568-1A6E-48EE-996A-8E72485C6AE5}" srcOrd="3" destOrd="0" presId="urn:microsoft.com/office/officeart/2005/8/layout/chevron1"/>
    <dgm:cxn modelId="{582761C3-13E9-4AA1-9C94-B2280B6755EF}" type="presParOf" srcId="{E24B8E59-A220-400C-9CDA-567A002C2794}" destId="{4C5E743E-EB66-4ED5-A8D1-08AF226EFA32}" srcOrd="4" destOrd="0" presId="urn:microsoft.com/office/officeart/2005/8/layout/chevron1"/>
    <dgm:cxn modelId="{FB661B72-4F9E-452C-872C-18E5D87DCA1B}" type="presParOf" srcId="{4C5E743E-EB66-4ED5-A8D1-08AF226EFA32}" destId="{D08CBA2D-4D0D-44E7-A48D-E85EC8C08D25}" srcOrd="0" destOrd="0" presId="urn:microsoft.com/office/officeart/2005/8/layout/chevron1"/>
    <dgm:cxn modelId="{422E4B6D-A0BB-4BEA-A52F-A908A52B9B6F}" type="presParOf" srcId="{4C5E743E-EB66-4ED5-A8D1-08AF226EFA32}" destId="{ECD51758-6FF0-4D38-BAA0-83D68D60F3B1}" srcOrd="1" destOrd="0" presId="urn:microsoft.com/office/officeart/2005/8/layout/chevron1"/>
    <dgm:cxn modelId="{C04CFC8D-152F-4721-8644-91EC07014CB0}" type="presParOf" srcId="{E24B8E59-A220-400C-9CDA-567A002C2794}" destId="{1DEFB3AB-216B-49B9-B688-2F6C074034CB}" srcOrd="5" destOrd="0" presId="urn:microsoft.com/office/officeart/2005/8/layout/chevron1"/>
    <dgm:cxn modelId="{47155D26-0B9D-4D14-BE6B-3C9CCD9BFFE2}" type="presParOf" srcId="{E24B8E59-A220-400C-9CDA-567A002C2794}" destId="{97308B17-9AAB-4B4F-B51F-473CA7B6FC77}" srcOrd="6" destOrd="0" presId="urn:microsoft.com/office/officeart/2005/8/layout/chevron1"/>
    <dgm:cxn modelId="{444F0437-33EB-4B69-A640-D5D69A6E39DF}" type="presParOf" srcId="{97308B17-9AAB-4B4F-B51F-473CA7B6FC77}" destId="{4C266E8C-9CF6-4DC1-A4BE-E86D24EE0B89}" srcOrd="0" destOrd="0" presId="urn:microsoft.com/office/officeart/2005/8/layout/chevron1"/>
    <dgm:cxn modelId="{F877C837-09B5-4CE7-8047-DFD131633125}" type="presParOf" srcId="{97308B17-9AAB-4B4F-B51F-473CA7B6FC77}" destId="{B6A3562C-4BE4-4A45-966F-A2DCB02B049B}" srcOrd="1" destOrd="0" presId="urn:microsoft.com/office/officeart/2005/8/layout/chevron1"/>
    <dgm:cxn modelId="{614FB519-6FDD-42E3-9715-9AE25FD9CC18}" type="presParOf" srcId="{E24B8E59-A220-400C-9CDA-567A002C2794}" destId="{EBE51826-C59D-4E10-AFD6-132E57B6FA2F}" srcOrd="7" destOrd="0" presId="urn:microsoft.com/office/officeart/2005/8/layout/chevron1"/>
    <dgm:cxn modelId="{19FAC994-4BCF-4851-B412-BEC6759A6DAA}" type="presParOf" srcId="{E24B8E59-A220-400C-9CDA-567A002C2794}" destId="{CF9CE2AE-FFCE-4FE0-BD95-576C33F233F7}" srcOrd="8" destOrd="0" presId="urn:microsoft.com/office/officeart/2005/8/layout/chevron1"/>
    <dgm:cxn modelId="{37265B80-3736-4FD5-BB9F-42CDD92F3C14}" type="presParOf" srcId="{CF9CE2AE-FFCE-4FE0-BD95-576C33F233F7}" destId="{C5F9DA44-B979-4E8A-9BD9-05B2B82E8EC8}" srcOrd="0" destOrd="0" presId="urn:microsoft.com/office/officeart/2005/8/layout/chevron1"/>
    <dgm:cxn modelId="{1C8EAA13-1688-4A6B-9EEF-1B048BC6DB89}" type="presParOf" srcId="{CF9CE2AE-FFCE-4FE0-BD95-576C33F233F7}" destId="{6201B012-7B90-4FC1-BC6E-1533A57AB80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Slides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Slides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39BE-2DCF-450E-AA3E-33BF3334F41B}">
      <dsp:nvSpPr>
        <dsp:cNvPr id="0" name=""/>
        <dsp:cNvSpPr/>
      </dsp:nvSpPr>
      <dsp:spPr>
        <a:xfrm>
          <a:off x="3263" y="835529"/>
          <a:ext cx="2274614" cy="909845"/>
        </a:xfrm>
        <a:prstGeom prst="chevron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Define</a:t>
          </a:r>
        </a:p>
      </dsp:txBody>
      <dsp:txXfrm>
        <a:off x="458186" y="835529"/>
        <a:ext cx="1364769" cy="909845"/>
      </dsp:txXfrm>
    </dsp:sp>
    <dsp:sp modelId="{28FF4FA3-B65A-4E08-A41E-F18A7117DBA9}">
      <dsp:nvSpPr>
        <dsp:cNvPr id="0" name=""/>
        <dsp:cNvSpPr/>
      </dsp:nvSpPr>
      <dsp:spPr>
        <a:xfrm>
          <a:off x="3263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Problem statement</a:t>
          </a:r>
          <a:endParaRPr lang="en-US" sz="2400" kern="1200" dirty="0">
            <a:solidFill>
              <a:srgbClr val="00B05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Timeline</a:t>
          </a:r>
        </a:p>
      </dsp:txBody>
      <dsp:txXfrm>
        <a:off x="3263" y="1859105"/>
        <a:ext cx="1819691" cy="1656703"/>
      </dsp:txXfrm>
    </dsp:sp>
    <dsp:sp modelId="{183460B0-F31F-49BF-A3FC-B97FB63D03F7}">
      <dsp:nvSpPr>
        <dsp:cNvPr id="0" name=""/>
        <dsp:cNvSpPr/>
      </dsp:nvSpPr>
      <dsp:spPr>
        <a:xfrm>
          <a:off x="2061878" y="835529"/>
          <a:ext cx="2274614" cy="909845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</a:t>
          </a:r>
        </a:p>
      </dsp:txBody>
      <dsp:txXfrm>
        <a:off x="2516801" y="835529"/>
        <a:ext cx="1364769" cy="909845"/>
      </dsp:txXfrm>
    </dsp:sp>
    <dsp:sp modelId="{D5D51976-CE2D-4E02-BBF0-D29478C570E2}">
      <dsp:nvSpPr>
        <dsp:cNvPr id="0" name=""/>
        <dsp:cNvSpPr/>
      </dsp:nvSpPr>
      <dsp:spPr>
        <a:xfrm>
          <a:off x="2061878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Source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Write/Test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report</a:t>
          </a:r>
        </a:p>
      </dsp:txBody>
      <dsp:txXfrm>
        <a:off x="2061878" y="1859105"/>
        <a:ext cx="1819691" cy="1656703"/>
      </dsp:txXfrm>
    </dsp:sp>
    <dsp:sp modelId="{D08CBA2D-4D0D-44E7-A48D-E85EC8C08D25}">
      <dsp:nvSpPr>
        <dsp:cNvPr id="0" name=""/>
        <dsp:cNvSpPr/>
      </dsp:nvSpPr>
      <dsp:spPr>
        <a:xfrm>
          <a:off x="4120492" y="835529"/>
          <a:ext cx="2274614" cy="909845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Decide</a:t>
          </a:r>
        </a:p>
      </dsp:txBody>
      <dsp:txXfrm>
        <a:off x="4575415" y="835529"/>
        <a:ext cx="1364769" cy="909845"/>
      </dsp:txXfrm>
    </dsp:sp>
    <dsp:sp modelId="{ECD51758-6FF0-4D38-BAA0-83D68D60F3B1}">
      <dsp:nvSpPr>
        <dsp:cNvPr id="0" name=""/>
        <dsp:cNvSpPr/>
      </dsp:nvSpPr>
      <dsp:spPr>
        <a:xfrm>
          <a:off x="4120492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Report to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Confirm solution</a:t>
          </a:r>
        </a:p>
      </dsp:txBody>
      <dsp:txXfrm>
        <a:off x="4120492" y="1859105"/>
        <a:ext cx="1819691" cy="1656703"/>
      </dsp:txXfrm>
    </dsp:sp>
    <dsp:sp modelId="{4C266E8C-9CF6-4DC1-A4BE-E86D24EE0B89}">
      <dsp:nvSpPr>
        <dsp:cNvPr id="0" name=""/>
        <dsp:cNvSpPr/>
      </dsp:nvSpPr>
      <dsp:spPr>
        <a:xfrm>
          <a:off x="6179107" y="835529"/>
          <a:ext cx="2274614" cy="90984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Document</a:t>
          </a:r>
        </a:p>
      </dsp:txBody>
      <dsp:txXfrm>
        <a:off x="6634030" y="835529"/>
        <a:ext cx="1364769" cy="909845"/>
      </dsp:txXfrm>
    </dsp:sp>
    <dsp:sp modelId="{B6A3562C-4BE4-4A45-966F-A2DCB02B049B}">
      <dsp:nvSpPr>
        <dsp:cNvPr id="0" name=""/>
        <dsp:cNvSpPr/>
      </dsp:nvSpPr>
      <dsp:spPr>
        <a:xfrm>
          <a:off x="6179107" y="1859105"/>
          <a:ext cx="1819691" cy="1656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Technical document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Summary document</a:t>
          </a:r>
        </a:p>
      </dsp:txBody>
      <dsp:txXfrm>
        <a:off x="6179107" y="1859105"/>
        <a:ext cx="1819691" cy="1656703"/>
      </dsp:txXfrm>
    </dsp:sp>
    <dsp:sp modelId="{C5F9DA44-B979-4E8A-9BD9-05B2B82E8EC8}">
      <dsp:nvSpPr>
        <dsp:cNvPr id="0" name=""/>
        <dsp:cNvSpPr/>
      </dsp:nvSpPr>
      <dsp:spPr>
        <a:xfrm>
          <a:off x="8237721" y="835529"/>
          <a:ext cx="2274614" cy="90984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>
              <a:solidFill>
                <a:schemeClr val="tx1"/>
              </a:solidFill>
            </a:rPr>
            <a:t>Done!</a:t>
          </a:r>
        </a:p>
      </dsp:txBody>
      <dsp:txXfrm>
        <a:off x="8692644" y="835529"/>
        <a:ext cx="1364769" cy="909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569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Sydney Users of R Forum (SURF)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 of Sydney Users of R Forum">
            <a:extLst>
              <a:ext uri="{FF2B5EF4-FFF2-40B4-BE49-F238E27FC236}">
                <a16:creationId xmlns:a16="http://schemas.microsoft.com/office/drawing/2014/main" id="{74673474-F7A5-41C4-917F-2BCF5E1113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30" y="0"/>
            <a:ext cx="3627070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overvie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docs.microsoft.com/en-us/azure/machine-learning/team-data-science-process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ctivewizards.com/blog/comparison-of-top-data-science-libraries-for-python-r-and-scala-infographic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jp6Sc" TargetMode="External"/><Relationship Id="rId2" Type="http://schemas.openxmlformats.org/officeDocument/2006/relationships/hyperlink" Target="https://www.linkedin.com/in/craig-doc-sav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vageDoc/" TargetMode="External"/><Relationship Id="rId4" Type="http://schemas.openxmlformats.org/officeDocument/2006/relationships/hyperlink" Target="https://www.kaggle.com/docsav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202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Breaking the Bottleneck: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400" i="1" dirty="0"/>
              <a:t>From Fast Programs to Fast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8435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solidFill>
                  <a:schemeClr val="accent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Craig Savage, PhD, MBA</a:t>
            </a:r>
          </a:p>
          <a:p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r>
              <a:rPr lang="en-US" sz="35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Sydney Users of R Forum (SURF)</a:t>
            </a:r>
          </a:p>
          <a:p>
            <a:r>
              <a:rPr lang="en-US" sz="35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13 November 2019</a:t>
            </a: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Do: </a:t>
            </a:r>
            <a:br>
              <a:rPr lang="en-US" sz="3600" dirty="0"/>
            </a:br>
            <a:r>
              <a:rPr lang="en-US" dirty="0"/>
              <a:t>Explore data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83188" y="1877135"/>
            <a:ext cx="61722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dictionary!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has no missing values!</a:t>
            </a:r>
          </a:p>
          <a:p>
            <a:r>
              <a:rPr lang="en-US" dirty="0"/>
              <a:t>Write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written in ~ a day!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runs in seconds!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Writing up: ~ 45 minutes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Update from previous: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Tidymodels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dplyr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New to me (had been base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>
          <a:xfrm>
            <a:off x="5161416" y="1836076"/>
            <a:ext cx="61722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79901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Decide: </a:t>
            </a:r>
            <a:br>
              <a:rPr lang="en-US" sz="3600" dirty="0"/>
            </a:br>
            <a:r>
              <a:rPr lang="en-US" dirty="0"/>
              <a:t>Meeting with Manager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don’t know how we’ll measure NO</a:t>
            </a:r>
            <a:r>
              <a:rPr lang="en-US" sz="2800" baseline="-25000" dirty="0"/>
              <a:t>2</a:t>
            </a:r>
            <a:r>
              <a:rPr lang="en-US" sz="2800" dirty="0"/>
              <a:t>. Do you know how we’d measure that?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good – but remove the dependence on NO</a:t>
            </a:r>
            <a:r>
              <a:rPr lang="en-US" baseline="-25000" dirty="0"/>
              <a:t>2</a:t>
            </a:r>
            <a:r>
              <a:rPr lang="en-US" dirty="0"/>
              <a:t>.</a:t>
            </a:r>
            <a:endParaRPr lang="en-US" sz="2800" dirty="0"/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61416" y="1825726"/>
            <a:ext cx="6172200" cy="48736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86188" y="1785256"/>
            <a:ext cx="6069641" cy="49714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 (Again!): </a:t>
            </a:r>
            <a:br>
              <a:rPr lang="en-US" sz="3600" dirty="0"/>
            </a:br>
            <a:r>
              <a:rPr lang="en-US" dirty="0"/>
              <a:t>Modify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426"/>
          <a:stretch>
            <a:fillRect/>
          </a:stretch>
        </p:blipFill>
        <p:spPr>
          <a:xfrm>
            <a:off x="6038030" y="2413258"/>
            <a:ext cx="5317357" cy="41986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25770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change a few lines of code, &lt; 1 minute</a:t>
            </a:r>
          </a:p>
          <a:p>
            <a:pPr lvl="1"/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Simplified with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tidymodels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Update recipe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less than a minute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Refresh graphs and numbers, ~15 minutes.</a:t>
            </a:r>
          </a:p>
        </p:txBody>
      </p:sp>
    </p:spTree>
    <p:extLst>
      <p:ext uri="{BB962C8B-B14F-4D97-AF65-F5344CB8AC3E}">
        <p14:creationId xmlns:p14="http://schemas.microsoft.com/office/powerpoint/2010/main" val="18620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Do (Again!): </a:t>
            </a:r>
            <a:br>
              <a:rPr lang="en-US" sz="3600" dirty="0"/>
            </a:br>
            <a:r>
              <a:rPr lang="en-US" dirty="0"/>
              <a:t>Modify Code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14426"/>
          <a:stretch>
            <a:fillRect/>
          </a:stretch>
        </p:blipFill>
        <p:spPr>
          <a:xfrm>
            <a:off x="6038030" y="2413258"/>
            <a:ext cx="5317357" cy="41986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25770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change a few lines of code, &lt; 1 minute</a:t>
            </a:r>
          </a:p>
          <a:p>
            <a:pPr lvl="1"/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Simplified with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tidymodels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Update recipe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less than a minute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Refresh graphs and numbers, ~15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Cumulative: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Coding: ~ 8 </a:t>
            </a:r>
            <a:r>
              <a:rPr lang="en-US" sz="2400" dirty="0" err="1"/>
              <a:t>hrs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 Execution: &lt;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Documentation: ~ 1 </a:t>
            </a:r>
            <a:r>
              <a:rPr lang="en-US" sz="2400" dirty="0" err="1"/>
              <a:t>hr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Project: 4 weeks…</a:t>
            </a:r>
          </a:p>
        </p:txBody>
      </p:sp>
    </p:spTree>
    <p:extLst>
      <p:ext uri="{BB962C8B-B14F-4D97-AF65-F5344CB8AC3E}">
        <p14:creationId xmlns:p14="http://schemas.microsoft.com/office/powerpoint/2010/main" val="17528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sz="3600" b="1" dirty="0"/>
              <a:t>Decide (Again!): </a:t>
            </a:r>
            <a:br>
              <a:rPr lang="en-US" dirty="0"/>
            </a:br>
            <a:r>
              <a:rPr lang="en-US" dirty="0"/>
              <a:t>Meeting with Manager</a:t>
            </a:r>
          </a:p>
        </p:txBody>
      </p:sp>
      <p:pic>
        <p:nvPicPr>
          <p:cNvPr id="19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14413"/>
          <a:stretch>
            <a:fillRect/>
          </a:stretch>
        </p:blipFill>
        <p:spPr>
          <a:xfrm>
            <a:off x="5155756" y="1792445"/>
            <a:ext cx="6172200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Great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important we </a:t>
            </a:r>
            <a:r>
              <a:rPr lang="en-US" sz="2800" dirty="0" err="1"/>
              <a:t>utilise</a:t>
            </a:r>
            <a:r>
              <a:rPr lang="en-US" sz="2800" dirty="0"/>
              <a:t> all available information. Include the </a:t>
            </a: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sz="2800" dirty="0"/>
              <a:t> levels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Back to square 1…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Coding: ~ 8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Code Execution: ~ 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Documentation: ~1.25 </a:t>
            </a:r>
            <a:r>
              <a:rPr lang="en-US" sz="2600" dirty="0" err="1"/>
              <a:t>hrs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Project: 6 weeks…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>
            <a:fillRect/>
          </a:stretch>
        </p:blipFill>
        <p:spPr>
          <a:xfrm>
            <a:off x="5183188" y="1831286"/>
            <a:ext cx="6172200" cy="4873625"/>
          </a:xfrm>
        </p:spPr>
      </p:pic>
      <p:sp>
        <p:nvSpPr>
          <p:cNvPr id="23" name="Rectangle 22"/>
          <p:cNvSpPr/>
          <p:nvPr/>
        </p:nvSpPr>
        <p:spPr>
          <a:xfrm>
            <a:off x="5036712" y="1804136"/>
            <a:ext cx="7078599" cy="49881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0410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178543" y="5686137"/>
            <a:ext cx="9834912" cy="873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Deciding is the bottleneck</a:t>
            </a:r>
            <a:r>
              <a:rPr lang="en-US" sz="3600" b="1" dirty="0">
                <a:solidFill>
                  <a:schemeClr val="accent2"/>
                </a:solidFill>
              </a:rPr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07526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Feedback 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Using shiny</a:t>
            </a:r>
          </a:p>
        </p:txBody>
      </p:sp>
    </p:spTree>
    <p:extLst>
      <p:ext uri="{BB962C8B-B14F-4D97-AF65-F5344CB8AC3E}">
        <p14:creationId xmlns:p14="http://schemas.microsoft.com/office/powerpoint/2010/main" val="120353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Revisited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841463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Define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841463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Problem statement</a:t>
            </a:r>
            <a:endParaRPr lang="en-US" sz="2400" kern="1200" dirty="0">
              <a:solidFill>
                <a:srgbClr val="00B050"/>
              </a:solidFill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Deliverables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Scope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900078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900078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Source Data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Write/Test Code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report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958692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958692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Report to management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Confirm solution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7017307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017307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Technical document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9075921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>
                <a:solidFill>
                  <a:schemeClr val="tx1"/>
                </a:solidFill>
              </a:rPr>
              <a:t>Done!</a:t>
            </a:r>
          </a:p>
        </p:txBody>
      </p:sp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2943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2486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76459" y="4425628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46002" y="377338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4479 0.19097 C 0.05417 0.23333 0.06823 0.2574 0.08294 0.2574 C 0.09974 0.2574 0.11315 0.23333 0.12253 0.19097 L 0.16745 3.33333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1287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4518 0.1787 C 0.05469 0.21898 0.06875 0.24167 0.08372 0.24167 C 0.10052 0.24167 0.11406 0.21898 0.12357 0.1787 L 0.16888 1.48148E-6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20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-1.11111E-6 L -0.04662 -0.15301 C -0.05625 -0.1875 -0.07045 -0.20648 -0.08542 -0.20648 C -0.10235 -0.20648 -0.11589 -0.1875 -0.1254 -0.15301 L -0.17097 -1.11111E-6 " pathEditMode="relative" rAng="10800000" ptsTypes="AAA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103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04258 -0.1338 C -0.05143 -0.16389 -0.06523 -0.18102 -0.08021 -0.18195 C -0.097 -0.18287 -0.11081 -0.1676 -0.12083 -0.13866 L -0.16875 -0.01042 " pathEditMode="relative" rAng="10920000" ptsTypes="AAAAA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32" grpId="1"/>
      <p:bldP spid="33" grpId="0"/>
      <p:bldP spid="34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</a:t>
            </a:r>
            <a:r>
              <a:rPr lang="en-AU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rmarkdown</a:t>
            </a:r>
            <a:endParaRPr lang="en-AU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7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85DB59-ED12-4BF4-B9E8-E6694C332EF6}"/>
              </a:ext>
            </a:extLst>
          </p:cNvPr>
          <p:cNvGrpSpPr/>
          <p:nvPr/>
        </p:nvGrpSpPr>
        <p:grpSpPr>
          <a:xfrm>
            <a:off x="904240" y="1266952"/>
            <a:ext cx="4517992" cy="5427646"/>
            <a:chOff x="904240" y="1266952"/>
            <a:chExt cx="4517992" cy="5427646"/>
          </a:xfrm>
        </p:grpSpPr>
        <p:pic>
          <p:nvPicPr>
            <p:cNvPr id="13" name="Picture 12" descr="Infographic of a &quot;Modern Data Scientist&quot;">
              <a:extLst>
                <a:ext uri="{FF2B5EF4-FFF2-40B4-BE49-F238E27FC236}">
                  <a16:creationId xmlns:a16="http://schemas.microsoft.com/office/drawing/2014/main" id="{EEFAB335-D7B9-472F-BC0D-031C8001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1266952"/>
              <a:ext cx="4517992" cy="50601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FBCA10-DA70-47CE-AEC1-5D54FF60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240" y="6326152"/>
              <a:ext cx="4517992" cy="36844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Data Scientists</a:t>
            </a:r>
          </a:p>
        </p:txBody>
      </p:sp>
      <p:sp>
        <p:nvSpPr>
          <p:cNvPr id="5" name="Content Placeholder 4" descr="Infographic of a Modern Data Scientist">
            <a:extLst>
              <a:ext uri="{FF2B5EF4-FFF2-40B4-BE49-F238E27FC236}">
                <a16:creationId xmlns:a16="http://schemas.microsoft.com/office/drawing/2014/main" id="{C31E2BB2-2ED6-4602-AFBC-3FDF19859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AU" dirty="0"/>
              <a:t>Evolution of definition (IMHO)</a:t>
            </a:r>
          </a:p>
          <a:p>
            <a:pPr lvl="1"/>
            <a:r>
              <a:rPr lang="en-AU" dirty="0"/>
              <a:t>Emphasis on Math, Stats, Programming, Database</a:t>
            </a:r>
          </a:p>
          <a:p>
            <a:pPr lvl="1"/>
            <a:r>
              <a:rPr lang="en-AU" dirty="0"/>
              <a:t>Tools in Programming, Database, Visualisation</a:t>
            </a:r>
          </a:p>
          <a:p>
            <a:pPr lvl="1"/>
            <a:r>
              <a:rPr lang="en-AU" dirty="0"/>
              <a:t>My challenges are in Domain Knowledge, Soft Skills and Communication</a:t>
            </a:r>
          </a:p>
          <a:p>
            <a:r>
              <a:rPr lang="en-AU" dirty="0"/>
              <a:t>Gap: Soft Skills, Communication</a:t>
            </a:r>
          </a:p>
          <a:p>
            <a:pPr marL="0" indent="0" algn="ctr">
              <a:buNone/>
            </a:pPr>
            <a:r>
              <a:rPr lang="en-AU" sz="2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Domain Knowledge is specialised: </a:t>
            </a:r>
          </a:p>
          <a:p>
            <a:pPr marL="0" indent="0" algn="ctr">
              <a:buNone/>
            </a:pPr>
            <a:r>
              <a:rPr lang="en-AU" sz="2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 it when you get there!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9414E-3639-4A16-8561-E3F0A61ACC8C}"/>
              </a:ext>
            </a:extLst>
          </p:cNvPr>
          <p:cNvSpPr/>
          <p:nvPr/>
        </p:nvSpPr>
        <p:spPr>
          <a:xfrm>
            <a:off x="904240" y="2397767"/>
            <a:ext cx="4517992" cy="2065375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Emphasis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65A45-DEA2-4F56-A94C-1634B4A1AA79}"/>
              </a:ext>
            </a:extLst>
          </p:cNvPr>
          <p:cNvSpPr/>
          <p:nvPr/>
        </p:nvSpPr>
        <p:spPr>
          <a:xfrm>
            <a:off x="3679374" y="2384104"/>
            <a:ext cx="1746618" cy="3942048"/>
          </a:xfrm>
          <a:prstGeom prst="rect">
            <a:avLst/>
          </a:prstGeom>
          <a:solidFill>
            <a:srgbClr val="7030A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wordArt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b="1" dirty="0">
                <a:ln/>
                <a:solidFill>
                  <a:schemeClr val="accent4"/>
                </a:solidFill>
              </a:rPr>
              <a:t>Tools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065C9-9554-4A4E-9BD2-974AE892D3D1}"/>
              </a:ext>
            </a:extLst>
          </p:cNvPr>
          <p:cNvSpPr/>
          <p:nvPr/>
        </p:nvSpPr>
        <p:spPr>
          <a:xfrm>
            <a:off x="900481" y="4463142"/>
            <a:ext cx="4521752" cy="1863010"/>
          </a:xfrm>
          <a:prstGeom prst="rect">
            <a:avLst/>
          </a:prstGeom>
          <a:solidFill>
            <a:srgbClr val="C0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Need</a:t>
            </a:r>
          </a:p>
        </p:txBody>
      </p:sp>
    </p:spTree>
    <p:extLst>
      <p:ext uri="{BB962C8B-B14F-4D97-AF65-F5344CB8AC3E}">
        <p14:creationId xmlns:p14="http://schemas.microsoft.com/office/powerpoint/2010/main" val="411487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90DF0-4D90-4D64-8FDD-BF3F2984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Disclosures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C4FA-880A-48CD-BC0C-211A76A3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1454136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UX (HTML, CSS, JS)</a:t>
            </a:r>
          </a:p>
          <a:p>
            <a:pPr lvl="1"/>
            <a:r>
              <a:rPr lang="en-US" dirty="0"/>
              <a:t>Typing</a:t>
            </a:r>
          </a:p>
        </p:txBody>
      </p:sp>
    </p:spTree>
    <p:extLst>
      <p:ext uri="{BB962C8B-B14F-4D97-AF65-F5344CB8AC3E}">
        <p14:creationId xmlns:p14="http://schemas.microsoft.com/office/powerpoint/2010/main" val="26478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UX (HTML, CSS, JS)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</p:txBody>
      </p:sp>
    </p:spTree>
    <p:extLst>
      <p:ext uri="{BB962C8B-B14F-4D97-AF65-F5344CB8AC3E}">
        <p14:creationId xmlns:p14="http://schemas.microsoft.com/office/powerpoint/2010/main" val="8521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  <p:pic>
        <p:nvPicPr>
          <p:cNvPr id="5" name="Picture 4" descr="A screenshot of the Microsoft Teams Data Science Process">
            <a:extLst>
              <a:ext uri="{FF2B5EF4-FFF2-40B4-BE49-F238E27FC236}">
                <a16:creationId xmlns:a16="http://schemas.microsoft.com/office/drawing/2014/main" id="{CFE97EF5-20E5-4A1F-B62C-A606FA03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7" y="1823315"/>
            <a:ext cx="8525379" cy="4912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669E3-3BAF-4D7D-B936-995DD63A49BF}"/>
              </a:ext>
            </a:extLst>
          </p:cNvPr>
          <p:cNvSpPr txBox="1"/>
          <p:nvPr/>
        </p:nvSpPr>
        <p:spPr>
          <a:xfrm>
            <a:off x="2724347" y="6495072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A4313AA6-E620-486A-AD1E-9A2E37C35E9A}"/>
              </a:ext>
            </a:extLst>
          </p:cNvPr>
          <p:cNvSpPr/>
          <p:nvPr/>
        </p:nvSpPr>
        <p:spPr>
          <a:xfrm>
            <a:off x="4336329" y="2950590"/>
            <a:ext cx="942680" cy="914400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669E3-3BAF-4D7D-B936-995DD63A49BF}"/>
              </a:ext>
            </a:extLst>
          </p:cNvPr>
          <p:cNvSpPr txBox="1"/>
          <p:nvPr/>
        </p:nvSpPr>
        <p:spPr>
          <a:xfrm>
            <a:off x="2724347" y="6495072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A6F50B-257E-4609-A1C7-C5490EB8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7" y="2471331"/>
            <a:ext cx="10834812" cy="2796517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6CC65989-B66D-4A82-BDA5-5ACE9BAFE280}"/>
              </a:ext>
            </a:extLst>
          </p:cNvPr>
          <p:cNvSpPr/>
          <p:nvPr/>
        </p:nvSpPr>
        <p:spPr>
          <a:xfrm>
            <a:off x="3592283" y="3124198"/>
            <a:ext cx="783772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B72119DE-4C64-412E-9D74-7D0FBB9D978E}"/>
              </a:ext>
            </a:extLst>
          </p:cNvPr>
          <p:cNvSpPr/>
          <p:nvPr/>
        </p:nvSpPr>
        <p:spPr>
          <a:xfrm>
            <a:off x="5494160" y="3151412"/>
            <a:ext cx="783772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A59EE5-55AB-4DA6-AD8E-19DCDA242B9F}"/>
              </a:ext>
            </a:extLst>
          </p:cNvPr>
          <p:cNvSpPr/>
          <p:nvPr/>
        </p:nvSpPr>
        <p:spPr>
          <a:xfrm flipH="1">
            <a:off x="2724347" y="1524836"/>
            <a:ext cx="4088196" cy="13389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141B67-6B5E-4335-8F83-50D025C51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35" y="2881792"/>
            <a:ext cx="931749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408A4-6E98-4C32-A34D-CDEB46312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60" y="4109992"/>
            <a:ext cx="931749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3B8588-4EAD-46D6-AD62-60DB7AFD1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38" y="2848868"/>
            <a:ext cx="935406" cy="10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FA6976-D073-4524-A167-629C40255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37" y="1110166"/>
            <a:ext cx="931749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B0A2BE-1C12-4D82-828E-77CAA171A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13" y="3150743"/>
            <a:ext cx="328700" cy="38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16C1B9-89ED-49A6-9E10-F7766F10D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18" y="3125901"/>
            <a:ext cx="3287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117E80-FC3A-4876-89C9-DD865B394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47" y="4101726"/>
            <a:ext cx="931749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6A93D2-CFC7-4669-9738-536441A9D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3" y="2882523"/>
            <a:ext cx="947277" cy="109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79BC2D-9CCD-4F30-8EF8-AEF7D162AF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02" y="2858228"/>
            <a:ext cx="947218" cy="109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D07B1F-0315-4A41-BE54-6B9229F9C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27" y="2863557"/>
            <a:ext cx="951142" cy="109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E8B5C1-ED04-4AD2-AC23-FBDB0DE36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418" y="4082472"/>
            <a:ext cx="931749" cy="10800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02275AA-0FDD-47B0-89C7-F5A4D4A18EB8}"/>
              </a:ext>
            </a:extLst>
          </p:cNvPr>
          <p:cNvSpPr/>
          <p:nvPr/>
        </p:nvSpPr>
        <p:spPr>
          <a:xfrm rot="5400000">
            <a:off x="10019406" y="3812191"/>
            <a:ext cx="783772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FE1F31-7DDD-4303-945C-87DC7A5DCF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41" y="3803881"/>
            <a:ext cx="328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UX (HTML, CSS, JS)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</p:spTree>
    <p:extLst>
      <p:ext uri="{BB962C8B-B14F-4D97-AF65-F5344CB8AC3E}">
        <p14:creationId xmlns:p14="http://schemas.microsoft.com/office/powerpoint/2010/main" val="23864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5A138-D2A6-450D-99F2-C86CC52F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8" y="1374889"/>
            <a:ext cx="5334902" cy="5345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57082-3CB8-4B9E-929E-10C444DA8660}"/>
              </a:ext>
            </a:extLst>
          </p:cNvPr>
          <p:cNvSpPr txBox="1"/>
          <p:nvPr/>
        </p:nvSpPr>
        <p:spPr>
          <a:xfrm rot="5400000">
            <a:off x="3467087" y="4010427"/>
            <a:ext cx="603032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BY: </a:t>
            </a:r>
            <a:r>
              <a:rPr lang="nb-NO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Kenneth Jensen [CC BY-SA 3.0]</a:t>
            </a:r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</a:p>
          <a:p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11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https://upload.wikimedia.org/wikipedia/commons/b/b9/CRISP-DM_Process_Diagram.png</a:t>
            </a:r>
          </a:p>
          <a:p>
            <a:r>
              <a:rPr lang="nb-NO" sz="1100" dirty="0"/>
              <a:t> </a:t>
            </a:r>
            <a:endParaRPr lang="nb-NO" sz="12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B5A2A-44AE-418E-B055-73776BD0B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62" y="2149132"/>
            <a:ext cx="636694" cy="73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2E0C4-FB86-4909-AA48-7D394211C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70" y="3678550"/>
            <a:ext cx="636694" cy="73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DC775-43BD-4465-80B6-01EF0CBA7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83" y="3101606"/>
            <a:ext cx="636694" cy="73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ADE1B-BF29-467E-85FA-8C33681D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50" y="1562352"/>
            <a:ext cx="4251301" cy="49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925C-F94D-4064-86B8-E2CB59B3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Conclusion: Recommendations</a:t>
            </a:r>
          </a:p>
        </p:txBody>
      </p:sp>
      <p:pic>
        <p:nvPicPr>
          <p:cNvPr id="5" name="Content Placeholder 4" descr="Infographic comparing Python, Scala and R.&#10;">
            <a:extLst>
              <a:ext uri="{FF2B5EF4-FFF2-40B4-BE49-F238E27FC236}">
                <a16:creationId xmlns:a16="http://schemas.microsoft.com/office/drawing/2014/main" id="{B3C93CBC-1AA4-467D-8EF9-EE094BE8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0" y="77206"/>
            <a:ext cx="4586579" cy="6628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423BB-6C24-4274-82A1-55B5B766A6AB}"/>
              </a:ext>
            </a:extLst>
          </p:cNvPr>
          <p:cNvSpPr txBox="1"/>
          <p:nvPr/>
        </p:nvSpPr>
        <p:spPr>
          <a:xfrm rot="5400000">
            <a:off x="6095091" y="3903688"/>
            <a:ext cx="4680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https://activewizards.com/blog/comparison-of-top-data-science-libraries-for-python-r-and-scala-infographic/</a:t>
            </a:r>
            <a:endParaRPr lang="en-A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59A4C-1425-47D9-971D-C63ED244358C}"/>
              </a:ext>
            </a:extLst>
          </p:cNvPr>
          <p:cNvSpPr/>
          <p:nvPr/>
        </p:nvSpPr>
        <p:spPr>
          <a:xfrm>
            <a:off x="6248400" y="5410200"/>
            <a:ext cx="1523339" cy="1082675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1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UX (HTML, CSS, JS)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  <a:p>
            <a:r>
              <a:rPr lang="en-US" dirty="0"/>
              <a:t>Business Acumen</a:t>
            </a:r>
          </a:p>
          <a:p>
            <a:pPr lvl="1"/>
            <a:r>
              <a:rPr lang="en-US" dirty="0"/>
              <a:t>What are the business metrics? Dollars, engagement,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Lean, Agile, Six Sigma, Management by Objectives, Total Quality Management</a:t>
            </a:r>
          </a:p>
        </p:txBody>
      </p:sp>
    </p:spTree>
    <p:extLst>
      <p:ext uri="{BB962C8B-B14F-4D97-AF65-F5344CB8AC3E}">
        <p14:creationId xmlns:p14="http://schemas.microsoft.com/office/powerpoint/2010/main" val="244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  <a:p>
            <a:r>
              <a:rPr lang="en-US" dirty="0"/>
              <a:t>Business Acumen</a:t>
            </a:r>
          </a:p>
          <a:p>
            <a:pPr lvl="1"/>
            <a:r>
              <a:rPr lang="en-US" dirty="0"/>
              <a:t>What are the business metrics? Dollars, engagement,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Lean, Agile, Six Sigma, Management by Objectives, Total Quality Management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D09ED7-244C-449E-81BB-17844AFEC2D7}"/>
              </a:ext>
            </a:extLst>
          </p:cNvPr>
          <p:cNvSpPr/>
          <p:nvPr/>
        </p:nvSpPr>
        <p:spPr>
          <a:xfrm>
            <a:off x="838200" y="2309567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Problems aren’t technical, 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they’re human</a:t>
            </a:r>
          </a:p>
        </p:txBody>
      </p:sp>
    </p:spTree>
    <p:extLst>
      <p:ext uri="{BB962C8B-B14F-4D97-AF65-F5344CB8AC3E}">
        <p14:creationId xmlns:p14="http://schemas.microsoft.com/office/powerpoint/2010/main" val="323675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FA44F9-0A2C-4D2B-B1A9-85EE3326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you can find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9AD690-1213-41D8-B90B-1C1D2B13F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LinkedIn (Craig Savage)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https://www.linkedin.com/in/craig-doc-savage</a:t>
            </a: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YouTube (</a:t>
            </a:r>
            <a:r>
              <a:rPr lang="en-US" sz="3200" dirty="0" err="1"/>
              <a:t>DocSavage</a:t>
            </a:r>
            <a:r>
              <a:rPr lang="en-US" sz="3200" dirty="0"/>
              <a:t>):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AU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https://goo.gl/Mjp6Sc</a:t>
            </a:r>
            <a:endParaRPr lang="en-AU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Kaggle (</a:t>
            </a:r>
            <a:r>
              <a:rPr lang="en-US" sz="3200" dirty="0" err="1"/>
              <a:t>DocSavage</a:t>
            </a:r>
            <a:r>
              <a:rPr lang="en-US" sz="3200" dirty="0"/>
              <a:t>):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AU" sz="3200" dirty="0"/>
              <a:t>  </a:t>
            </a:r>
            <a:r>
              <a:rPr lang="en-AU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https://www.kaggle.com/docsavage</a:t>
            </a:r>
            <a:endParaRPr lang="en-AU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GitHub (</a:t>
            </a:r>
            <a:r>
              <a:rPr lang="en-US" sz="3200" dirty="0" err="1"/>
              <a:t>SavageDoc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https://github.com/SavageDoc/</a:t>
            </a: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28600" lvl="2" indent="0">
              <a:spcBef>
                <a:spcPts val="1000"/>
              </a:spcBef>
              <a:buNone/>
            </a:pP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Over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r>
              <a:rPr lang="en-US" dirty="0"/>
              <a:t>Motivated by implementation of systems</a:t>
            </a:r>
          </a:p>
          <a:p>
            <a:pPr lvl="1"/>
            <a:r>
              <a:rPr lang="en-US" dirty="0"/>
              <a:t>Flight tests</a:t>
            </a:r>
          </a:p>
          <a:p>
            <a:pPr lvl="1"/>
            <a:r>
              <a:rPr lang="en-US" dirty="0"/>
              <a:t>Patient trials</a:t>
            </a:r>
          </a:p>
          <a:p>
            <a:pPr lvl="1"/>
            <a:r>
              <a:rPr lang="en-US" dirty="0"/>
              <a:t>Customer assessment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709738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4729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Sydney Users of R Forum (SURF)</a:t>
            </a:r>
          </a:p>
          <a:p>
            <a:pPr lvl="1"/>
            <a:r>
              <a:rPr lang="en-AU" dirty="0"/>
              <a:t>Hosting this event</a:t>
            </a:r>
          </a:p>
          <a:p>
            <a:pPr lvl="1"/>
            <a:r>
              <a:rPr lang="en-AU" dirty="0"/>
              <a:t>Invitation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</p:spTree>
    <p:extLst>
      <p:ext uri="{BB962C8B-B14F-4D97-AF65-F5344CB8AC3E}">
        <p14:creationId xmlns:p14="http://schemas.microsoft.com/office/powerpoint/2010/main" val="299957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SURF</a:t>
            </a:r>
          </a:p>
          <a:p>
            <a:pPr lvl="1"/>
            <a:r>
              <a:rPr lang="en-AU" dirty="0"/>
              <a:t>Hosting this event</a:t>
            </a:r>
          </a:p>
          <a:p>
            <a:pPr lvl="1"/>
            <a:r>
              <a:rPr lang="en-AU" dirty="0"/>
              <a:t>Invitation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CBB6-259A-475B-AE24-98118545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4" y="1376977"/>
            <a:ext cx="7043056" cy="5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4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ECFB-AEB1-4DCE-B9D5-A54BC6E9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26063"/>
            <a:ext cx="10515600" cy="2852737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A83D3-DE1E-44C9-BCA8-A88960A7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02767"/>
            <a:ext cx="10515600" cy="1500187"/>
          </a:xfrm>
        </p:spPr>
        <p:txBody>
          <a:bodyPr/>
          <a:lstStyle/>
          <a:p>
            <a:r>
              <a:rPr lang="en-A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Sydney Users of R Forum (SURF)</a:t>
            </a:r>
          </a:p>
          <a:p>
            <a:r>
              <a:rPr lang="en-AU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Presented by Craig “Doc” Savage</a:t>
            </a:r>
          </a:p>
        </p:txBody>
      </p:sp>
      <p:pic>
        <p:nvPicPr>
          <p:cNvPr id="5" name="Picture 4" descr="Logo for Doc Savage Solutions&#10;&#10;Description automatically generated">
            <a:extLst>
              <a:ext uri="{FF2B5EF4-FFF2-40B4-BE49-F238E27FC236}">
                <a16:creationId xmlns:a16="http://schemas.microsoft.com/office/drawing/2014/main" id="{C535F68A-CE4B-4A49-BE06-3BF87041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8" y="4846923"/>
            <a:ext cx="5105410" cy="16002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265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90DF0-4D90-4D64-8FDD-BF3F2984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C4FA-880A-48CD-BC0C-211A76A3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5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C7FE3-80C1-4859-A2FC-FDD24D0A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464020-DEDD-4F8A-83D9-083B20DA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Primary audience: Beginning Data Scientists/R Users</a:t>
            </a:r>
          </a:p>
          <a:p>
            <a:r>
              <a:rPr lang="en-AU" dirty="0"/>
              <a:t>Overview of my experiences and insights</a:t>
            </a:r>
            <a:endParaRPr lang="en-AU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“Wise men learn from others’ mistakes, fools from their own.”</a:t>
            </a:r>
          </a:p>
          <a:p>
            <a:r>
              <a:rPr lang="en-US" dirty="0"/>
              <a:t>Open source tools, freely available data so that you can reproduce results</a:t>
            </a:r>
          </a:p>
          <a:p>
            <a:r>
              <a:rPr lang="en-AU" dirty="0"/>
              <a:t>Updates since first version of this talk (January 2017, Melbourne)</a:t>
            </a:r>
            <a:endParaRPr lang="en-US" dirty="0"/>
          </a:p>
          <a:p>
            <a:r>
              <a:rPr lang="en-US" dirty="0"/>
              <a:t>Provide recommendations</a:t>
            </a:r>
          </a:p>
          <a:p>
            <a:pPr marL="0" lvl="0" indent="0" algn="ctr">
              <a:buNone/>
            </a:pPr>
            <a:r>
              <a:rPr lang="en-US" sz="3200" i="1" dirty="0">
                <a:solidFill>
                  <a:srgbClr val="ED7D31">
                    <a:lumMod val="40000"/>
                    <a:lumOff val="60000"/>
                  </a:srgbClr>
                </a:solidFill>
              </a:rPr>
              <a:t>“Actionable Insights”</a:t>
            </a:r>
          </a:p>
        </p:txBody>
      </p:sp>
      <p:pic>
        <p:nvPicPr>
          <p:cNvPr id="3" name="Picture 2" descr="The cover of the book &quot;R for Data Science&quot; by Wickham and Grolemund&#10;">
            <a:extLst>
              <a:ext uri="{FF2B5EF4-FFF2-40B4-BE49-F238E27FC236}">
                <a16:creationId xmlns:a16="http://schemas.microsoft.com/office/drawing/2014/main" id="{E4175906-EF76-4949-B1FF-B4327425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8" y="1231808"/>
            <a:ext cx="3676711" cy="55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A78B7-709B-4AB8-A9C6-20E89564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Data Scientists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51B87A-22AD-4EDD-B3CC-2F65DDD98B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“Sexiest job of the 21</a:t>
            </a:r>
            <a:r>
              <a:rPr lang="en-AU" baseline="30000" dirty="0"/>
              <a:t>st</a:t>
            </a:r>
            <a:r>
              <a:rPr lang="en-AU" dirty="0"/>
              <a:t> Century”</a:t>
            </a:r>
          </a:p>
          <a:p>
            <a:r>
              <a:rPr lang="en-AU" dirty="0"/>
              <a:t>Four Pillars:</a:t>
            </a:r>
          </a:p>
          <a:p>
            <a:pPr lvl="1"/>
            <a:r>
              <a:rPr lang="en-AU" dirty="0"/>
              <a:t>Math &amp; Stats</a:t>
            </a:r>
          </a:p>
          <a:p>
            <a:pPr lvl="1"/>
            <a:r>
              <a:rPr lang="en-AU" dirty="0"/>
              <a:t>Programming &amp; Database</a:t>
            </a:r>
          </a:p>
          <a:p>
            <a:pPr lvl="1"/>
            <a:r>
              <a:rPr lang="en-AU" dirty="0"/>
              <a:t>Domain &amp; Soft Skills</a:t>
            </a:r>
          </a:p>
          <a:p>
            <a:pPr lvl="1"/>
            <a:r>
              <a:rPr lang="en-AU" dirty="0"/>
              <a:t>Communication &amp; Visualisation</a:t>
            </a:r>
          </a:p>
          <a:p>
            <a:r>
              <a:rPr lang="en-AU" dirty="0"/>
              <a:t>Circa May, 2017</a:t>
            </a:r>
          </a:p>
          <a:p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60680B-2AF8-46C1-96E5-AE11CA29C834}"/>
              </a:ext>
            </a:extLst>
          </p:cNvPr>
          <p:cNvGrpSpPr/>
          <p:nvPr/>
        </p:nvGrpSpPr>
        <p:grpSpPr>
          <a:xfrm>
            <a:off x="904240" y="1266952"/>
            <a:ext cx="4517992" cy="5427646"/>
            <a:chOff x="904240" y="1266952"/>
            <a:chExt cx="4517992" cy="5427646"/>
          </a:xfrm>
        </p:grpSpPr>
        <p:pic>
          <p:nvPicPr>
            <p:cNvPr id="6" name="Picture 5" descr="Infographic of a &quot;Modern Data Scientist&quot;">
              <a:extLst>
                <a:ext uri="{FF2B5EF4-FFF2-40B4-BE49-F238E27FC236}">
                  <a16:creationId xmlns:a16="http://schemas.microsoft.com/office/drawing/2014/main" id="{58064B57-5EAC-48D1-93F0-8012A518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1266952"/>
              <a:ext cx="4517992" cy="50601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5CB5B2-5497-4678-B779-05565E91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240" y="6326152"/>
              <a:ext cx="4517992" cy="36844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D957D4E-CB26-4995-A567-3247E135FFAC}"/>
              </a:ext>
            </a:extLst>
          </p:cNvPr>
          <p:cNvSpPr/>
          <p:nvPr/>
        </p:nvSpPr>
        <p:spPr>
          <a:xfrm>
            <a:off x="1077686" y="3429000"/>
            <a:ext cx="1534885" cy="77288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911C2AE-7078-411E-9AC7-520C267F47D7}"/>
              </a:ext>
            </a:extLst>
          </p:cNvPr>
          <p:cNvSpPr/>
          <p:nvPr/>
        </p:nvSpPr>
        <p:spPr>
          <a:xfrm>
            <a:off x="2677885" y="3231388"/>
            <a:ext cx="1153885" cy="1177325"/>
          </a:xfrm>
          <a:prstGeom prst="rightArrow">
            <a:avLst/>
          </a:prstGeom>
          <a:solidFill>
            <a:schemeClr val="accent2">
              <a:lumMod val="40000"/>
              <a:lumOff val="60000"/>
              <a:alpha val="66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3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9668-42F0-4391-A311-24B8D6CE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1BE4-95ED-459F-890B-E1F3B2510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Classification/Regression problems</a:t>
            </a:r>
          </a:p>
          <a:p>
            <a:pPr lvl="1"/>
            <a:r>
              <a:rPr lang="en-AU" dirty="0"/>
              <a:t>Clear independent/dependent variables</a:t>
            </a:r>
          </a:p>
          <a:p>
            <a:pPr lvl="1"/>
            <a:r>
              <a:rPr lang="en-AU" dirty="0"/>
              <a:t>CSV-style data (i.e. not images)</a:t>
            </a:r>
          </a:p>
          <a:p>
            <a:r>
              <a:rPr lang="en-AU" dirty="0"/>
              <a:t>Not “Big Data”</a:t>
            </a:r>
          </a:p>
          <a:p>
            <a:pPr lvl="1"/>
            <a:r>
              <a:rPr lang="en-AU" dirty="0"/>
              <a:t>Feasible to run on my laptop</a:t>
            </a:r>
          </a:p>
          <a:p>
            <a:pPr lvl="1"/>
            <a:r>
              <a:rPr lang="en-AU" dirty="0"/>
              <a:t>Or runs in the cloud in “near real time” (TBD)</a:t>
            </a:r>
          </a:p>
          <a:p>
            <a:r>
              <a:rPr lang="en-AU" dirty="0"/>
              <a:t>Large organisations</a:t>
            </a:r>
          </a:p>
          <a:p>
            <a:pPr lvl="1"/>
            <a:r>
              <a:rPr lang="en-AU" dirty="0"/>
              <a:t>Multiple stakeholders, teams, metrics</a:t>
            </a:r>
          </a:p>
          <a:p>
            <a:pPr lvl="1"/>
            <a:r>
              <a:rPr lang="en-AU"/>
              <a:t>Governance</a:t>
            </a:r>
            <a:endParaRPr lang="en-AU" dirty="0"/>
          </a:p>
          <a:p>
            <a:r>
              <a:rPr lang="en-AU" dirty="0"/>
              <a:t>Political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4D0923-4832-41E0-8B2D-1484A3F73F63}"/>
              </a:ext>
            </a:extLst>
          </p:cNvPr>
          <p:cNvSpPr/>
          <p:nvPr/>
        </p:nvSpPr>
        <p:spPr>
          <a:xfrm>
            <a:off x="838200" y="2309567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Political Survey: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Who has the power?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How accessible are they?</a:t>
            </a:r>
          </a:p>
        </p:txBody>
      </p:sp>
    </p:spTree>
    <p:extLst>
      <p:ext uri="{BB962C8B-B14F-4D97-AF65-F5344CB8AC3E}">
        <p14:creationId xmlns:p14="http://schemas.microsoft.com/office/powerpoint/2010/main" val="116858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Predict median house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provided: Boston data set from MASS package</a:t>
            </a:r>
          </a:p>
          <a:p>
            <a:r>
              <a:rPr lang="en-US" dirty="0"/>
              <a:t>Use linear regression or a random forest</a:t>
            </a:r>
          </a:p>
          <a:p>
            <a:pPr lvl="1"/>
            <a:r>
              <a:rPr lang="en-US" dirty="0"/>
              <a:t>Compare performance with a variety of metrics</a:t>
            </a:r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Code for solution</a:t>
            </a:r>
          </a:p>
          <a:p>
            <a:pPr lvl="1"/>
            <a:r>
              <a:rPr lang="en-US" dirty="0"/>
              <a:t>Documentation of results</a:t>
            </a:r>
          </a:p>
          <a:p>
            <a:pPr lvl="1"/>
            <a:r>
              <a:rPr lang="en-US" dirty="0"/>
              <a:t>Slides </a:t>
            </a:r>
            <a:r>
              <a:rPr lang="en-US" dirty="0" err="1"/>
              <a:t>summarising</a:t>
            </a:r>
            <a:r>
              <a:rPr lang="en-US" dirty="0"/>
              <a:t> results</a:t>
            </a:r>
          </a:p>
          <a:p>
            <a:r>
              <a:rPr lang="en-US" dirty="0"/>
              <a:t>12-week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9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32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6869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26199</TotalTime>
  <Words>1162</Words>
  <Application>Microsoft Office PowerPoint</Application>
  <PresentationFormat>Widescreen</PresentationFormat>
  <Paragraphs>308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Breaking the Bottleneck:  From Fast Programs to Fast Projects</vt:lpstr>
      <vt:lpstr>Disclosures</vt:lpstr>
      <vt:lpstr>Personal Introduction</vt:lpstr>
      <vt:lpstr>Goals</vt:lpstr>
      <vt:lpstr>Introduction: Data Scientists</vt:lpstr>
      <vt:lpstr>Problem Assumptions</vt:lpstr>
      <vt:lpstr>Example problem:  Predict median house prices</vt:lpstr>
      <vt:lpstr>Example Problem:  Overview</vt:lpstr>
      <vt:lpstr>Example Problem:  Overview</vt:lpstr>
      <vt:lpstr>Do:  Explore data</vt:lpstr>
      <vt:lpstr>Decide:  Meeting with Manager</vt:lpstr>
      <vt:lpstr>Do (Again!):  Modify Code</vt:lpstr>
      <vt:lpstr>Do (Again!):  Modify Code</vt:lpstr>
      <vt:lpstr>Decide (Again!):  Meeting with Manager</vt:lpstr>
      <vt:lpstr>Example Problem:  Overview</vt:lpstr>
      <vt:lpstr>Real-time Feedback Demo</vt:lpstr>
      <vt:lpstr>Overview: Revisited</vt:lpstr>
      <vt:lpstr>Knowledge Management Demo</vt:lpstr>
      <vt:lpstr>Conclusion: Data Scientists</vt:lpstr>
      <vt:lpstr>Conclusion: Recommendations</vt:lpstr>
      <vt:lpstr>Conclusion: Recommendations</vt:lpstr>
      <vt:lpstr>Conclusion: Recommendations</vt:lpstr>
      <vt:lpstr>Conclusion: Recommendations</vt:lpstr>
      <vt:lpstr>Conclusion: Recommendations</vt:lpstr>
      <vt:lpstr>Conclusion: Recommendations</vt:lpstr>
      <vt:lpstr>Conclusion: Recommendations</vt:lpstr>
      <vt:lpstr>Conclusion: Recommendations</vt:lpstr>
      <vt:lpstr>Conclusion: Recommendations</vt:lpstr>
      <vt:lpstr>Where you can find me</vt:lpstr>
      <vt:lpstr>Acknowledgements</vt:lpstr>
      <vt:lpstr>Acknowledgements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Craig Savage</cp:lastModifiedBy>
  <cp:revision>170</cp:revision>
  <dcterms:created xsi:type="dcterms:W3CDTF">2017-01-06T21:53:32Z</dcterms:created>
  <dcterms:modified xsi:type="dcterms:W3CDTF">2019-11-11T10:38:08Z</dcterms:modified>
</cp:coreProperties>
</file>